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98"/>
  </p:notesMasterIdLst>
  <p:handoutMasterIdLst>
    <p:handoutMasterId r:id="rId99"/>
  </p:handoutMasterIdLst>
  <p:sldIdLst>
    <p:sldId id="256" r:id="rId2"/>
    <p:sldId id="465" r:id="rId3"/>
    <p:sldId id="466" r:id="rId4"/>
    <p:sldId id="574" r:id="rId5"/>
    <p:sldId id="575" r:id="rId6"/>
    <p:sldId id="576" r:id="rId7"/>
    <p:sldId id="577" r:id="rId8"/>
    <p:sldId id="704" r:id="rId9"/>
    <p:sldId id="705" r:id="rId10"/>
    <p:sldId id="578" r:id="rId11"/>
    <p:sldId id="580" r:id="rId12"/>
    <p:sldId id="582" r:id="rId13"/>
    <p:sldId id="581" r:id="rId14"/>
    <p:sldId id="707" r:id="rId15"/>
    <p:sldId id="708" r:id="rId16"/>
    <p:sldId id="709" r:id="rId17"/>
    <p:sldId id="710" r:id="rId18"/>
    <p:sldId id="711" r:id="rId19"/>
    <p:sldId id="712" r:id="rId20"/>
    <p:sldId id="713" r:id="rId21"/>
    <p:sldId id="714" r:id="rId22"/>
    <p:sldId id="715" r:id="rId23"/>
    <p:sldId id="716" r:id="rId24"/>
    <p:sldId id="706" r:id="rId25"/>
    <p:sldId id="718" r:id="rId26"/>
    <p:sldId id="719" r:id="rId27"/>
    <p:sldId id="720" r:id="rId28"/>
    <p:sldId id="721" r:id="rId29"/>
    <p:sldId id="722" r:id="rId30"/>
    <p:sldId id="723" r:id="rId31"/>
    <p:sldId id="724" r:id="rId32"/>
    <p:sldId id="725" r:id="rId33"/>
    <p:sldId id="726" r:id="rId34"/>
    <p:sldId id="727" r:id="rId35"/>
    <p:sldId id="728" r:id="rId36"/>
    <p:sldId id="717" r:id="rId37"/>
    <p:sldId id="730" r:id="rId38"/>
    <p:sldId id="731" r:id="rId39"/>
    <p:sldId id="732" r:id="rId40"/>
    <p:sldId id="733" r:id="rId41"/>
    <p:sldId id="734" r:id="rId42"/>
    <p:sldId id="735" r:id="rId43"/>
    <p:sldId id="736" r:id="rId44"/>
    <p:sldId id="737" r:id="rId45"/>
    <p:sldId id="738" r:id="rId46"/>
    <p:sldId id="739" r:id="rId47"/>
    <p:sldId id="740" r:id="rId48"/>
    <p:sldId id="741" r:id="rId49"/>
    <p:sldId id="742" r:id="rId50"/>
    <p:sldId id="743" r:id="rId51"/>
    <p:sldId id="744" r:id="rId52"/>
    <p:sldId id="729" r:id="rId53"/>
    <p:sldId id="747" r:id="rId54"/>
    <p:sldId id="748" r:id="rId55"/>
    <p:sldId id="749" r:id="rId56"/>
    <p:sldId id="750" r:id="rId57"/>
    <p:sldId id="751" r:id="rId58"/>
    <p:sldId id="752" r:id="rId59"/>
    <p:sldId id="753" r:id="rId60"/>
    <p:sldId id="754" r:id="rId61"/>
    <p:sldId id="755" r:id="rId62"/>
    <p:sldId id="756" r:id="rId63"/>
    <p:sldId id="757" r:id="rId64"/>
    <p:sldId id="758" r:id="rId65"/>
    <p:sldId id="759" r:id="rId66"/>
    <p:sldId id="745" r:id="rId67"/>
    <p:sldId id="761" r:id="rId68"/>
    <p:sldId id="762" r:id="rId69"/>
    <p:sldId id="763" r:id="rId70"/>
    <p:sldId id="764" r:id="rId71"/>
    <p:sldId id="765" r:id="rId72"/>
    <p:sldId id="766" r:id="rId73"/>
    <p:sldId id="767" r:id="rId74"/>
    <p:sldId id="768" r:id="rId75"/>
    <p:sldId id="769" r:id="rId76"/>
    <p:sldId id="760" r:id="rId77"/>
    <p:sldId id="771" r:id="rId78"/>
    <p:sldId id="772" r:id="rId79"/>
    <p:sldId id="773" r:id="rId80"/>
    <p:sldId id="774" r:id="rId81"/>
    <p:sldId id="775" r:id="rId82"/>
    <p:sldId id="776" r:id="rId83"/>
    <p:sldId id="777" r:id="rId84"/>
    <p:sldId id="778" r:id="rId85"/>
    <p:sldId id="779" r:id="rId86"/>
    <p:sldId id="770" r:id="rId87"/>
    <p:sldId id="780" r:id="rId88"/>
    <p:sldId id="781" r:id="rId89"/>
    <p:sldId id="782" r:id="rId90"/>
    <p:sldId id="783" r:id="rId91"/>
    <p:sldId id="784" r:id="rId92"/>
    <p:sldId id="785" r:id="rId93"/>
    <p:sldId id="786" r:id="rId94"/>
    <p:sldId id="787" r:id="rId95"/>
    <p:sldId id="788" r:id="rId96"/>
    <p:sldId id="789" r:id="rId97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7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66"/>
    <a:srgbClr val="FF66FF"/>
    <a:srgbClr val="FFFBD2"/>
    <a:srgbClr val="CC0000"/>
    <a:srgbClr val="33ACBD"/>
    <a:srgbClr val="E6D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954" y="108"/>
      </p:cViewPr>
      <p:guideLst>
        <p:guide orient="horz"/>
        <p:guide pos="27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10336"/>
    </p:cViewPr>
  </p:sorterViewPr>
  <p:notesViewPr>
    <p:cSldViewPr snapToGrid="0" snapToObject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C644C-156B-6340-9050-F628BC6F59EE}" type="datetimeFigureOut">
              <a:rPr kumimoji="1" lang="ja-JP" altLang="en-US" smtClean="0"/>
              <a:t>2017/3/8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67304-EC16-1948-B4EC-4AA6AD4FDF0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557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22579-AF1B-0D4E-847B-7B03C1E89BF0}" type="datetimeFigureOut">
              <a:rPr kumimoji="1" lang="ja-JP" altLang="en-US" smtClean="0"/>
              <a:t>2017/3/8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A5AFC-0313-244E-A5A2-5096E4321F4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290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8545286" y="5873326"/>
            <a:ext cx="598714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7805057" y="2677886"/>
            <a:ext cx="1342507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gray">
          <a:xfrm>
            <a:off x="-10886" y="2917371"/>
            <a:ext cx="8632372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649224" y="6419088"/>
            <a:ext cx="7845552" cy="365760"/>
          </a:xfrm>
        </p:spPr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8668512" y="6419088"/>
            <a:ext cx="475488" cy="365760"/>
          </a:xfrm>
        </p:spPr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9" name="Freeform 8"/>
          <p:cNvSpPr/>
          <p:nvPr/>
        </p:nvSpPr>
        <p:spPr bwMode="gray">
          <a:xfrm>
            <a:off x="1772575" y="0"/>
            <a:ext cx="1310936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gray">
          <a:xfrm>
            <a:off x="-5918" y="0"/>
            <a:ext cx="2019775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 bwMode="gray">
          <a:xfrm>
            <a:off x="-3132" y="895611"/>
            <a:ext cx="2156565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36576" y="36576"/>
            <a:ext cx="1856232" cy="365760"/>
          </a:xfrm>
        </p:spPr>
        <p:txBody>
          <a:bodyPr/>
          <a:lstStyle/>
          <a:p>
            <a:fld id="{976F1A8A-0A88-4F72-9253-D3052CA1BCAF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18" name="Oval 17"/>
          <p:cNvSpPr/>
          <p:nvPr/>
        </p:nvSpPr>
        <p:spPr bwMode="gray">
          <a:xfrm>
            <a:off x="75895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 bwMode="gray">
          <a:xfrm>
            <a:off x="80467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gray">
          <a:xfrm>
            <a:off x="8503920" y="283464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76656" y="1755648"/>
            <a:ext cx="77724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76656" y="2834640"/>
            <a:ext cx="6437376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0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128016"/>
            <a:ext cx="6144768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7048"/>
            <a:ext cx="8229600" cy="459943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5FE0E-5C68-4485-BAF8-DF169341730F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7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6769373" y="6204296"/>
            <a:ext cx="852820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7411881" y="5623560"/>
            <a:ext cx="173736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274638"/>
            <a:ext cx="1682496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457200" y="274638"/>
            <a:ext cx="6400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83680"/>
            <a:ext cx="2133600" cy="228600"/>
          </a:xfrm>
        </p:spPr>
        <p:txBody>
          <a:bodyPr/>
          <a:lstStyle/>
          <a:p>
            <a:fld id="{B3BB9FE3-D04F-4567-8BA4-E585746296D0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2670048" y="6583680"/>
            <a:ext cx="4114800" cy="228600"/>
          </a:xfrm>
        </p:spPr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7013448" y="6583680"/>
            <a:ext cx="457200" cy="228600"/>
          </a:xfrm>
        </p:spPr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14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E80D-1331-477F-81E8-B428FDDA355B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Oval 6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3438144"/>
            <a:ext cx="7735824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029968" y="1929384"/>
            <a:ext cx="6419088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E97-8E5C-47B3-88F0-56AF639E933D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Oval 6"/>
          <p:cNvSpPr/>
          <p:nvPr/>
        </p:nvSpPr>
        <p:spPr bwMode="gray">
          <a:xfrm>
            <a:off x="7589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12161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1673352" y="3099816"/>
            <a:ext cx="283464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5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73152"/>
            <a:ext cx="6144768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2F6A8-B10E-4BF1-A569-868FDE21E597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Oval 7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2161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352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1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8056" y="1426464"/>
            <a:ext cx="4041648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056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599432" y="1426464"/>
            <a:ext cx="4041648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9432" y="2240280"/>
            <a:ext cx="4050792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83A3-4541-4720-9556-DD304F9E8900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Oval 9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73152"/>
            <a:ext cx="7004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09728"/>
            <a:ext cx="7004304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9FAF5-356A-41B3-98B8-57025E239AC9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Oval 5"/>
          <p:cNvSpPr/>
          <p:nvPr/>
        </p:nvSpPr>
        <p:spPr bwMode="gray">
          <a:xfrm>
            <a:off x="3017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758952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924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8549640" y="530352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9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0650-98AF-406D-A8AA-6807C256EE55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772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5918" y="0"/>
            <a:ext cx="2404872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75303" y="411480"/>
            <a:ext cx="5148072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4208"/>
            <a:ext cx="5111750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640080" y="1664208"/>
            <a:ext cx="2825496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2257" y="6583680"/>
            <a:ext cx="2133600" cy="228600"/>
          </a:xfrm>
        </p:spPr>
        <p:txBody>
          <a:bodyPr/>
          <a:lstStyle/>
          <a:p>
            <a:fld id="{7AAAA54A-B684-42A9-B7E5-45F08FFD2C51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583680"/>
            <a:ext cx="5029200" cy="228600"/>
          </a:xfrm>
        </p:spPr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1" name="Oval 10"/>
          <p:cNvSpPr/>
          <p:nvPr/>
        </p:nvSpPr>
        <p:spPr bwMode="gray">
          <a:xfrm>
            <a:off x="22585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7157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3172968" y="1161288"/>
            <a:ext cx="283464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5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859536" y="502920"/>
            <a:ext cx="7653528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9536" y="1170432"/>
            <a:ext cx="7644384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859536" y="5385816"/>
            <a:ext cx="7653528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D9EA7-4A00-4375-BFA0-BCEFAC472F84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Oval 7"/>
          <p:cNvSpPr/>
          <p:nvPr/>
        </p:nvSpPr>
        <p:spPr bwMode="gray">
          <a:xfrm>
            <a:off x="466344" y="658368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466344" y="5440680"/>
            <a:ext cx="283464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9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367073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 bwMode="gray">
          <a:xfrm>
            <a:off x="561" y="6469523"/>
            <a:ext cx="1088979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gray">
          <a:xfrm>
            <a:off x="501660" y="6389202"/>
            <a:ext cx="4536352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 bwMode="gray">
          <a:xfrm>
            <a:off x="1058521" y="6550388"/>
            <a:ext cx="7139514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 bwMode="gray">
          <a:xfrm>
            <a:off x="5005388" y="6324681"/>
            <a:ext cx="1176821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 bwMode="gray">
          <a:xfrm>
            <a:off x="6168128" y="6353255"/>
            <a:ext cx="2467606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 bwMode="gray">
          <a:xfrm>
            <a:off x="8417311" y="6360399"/>
            <a:ext cx="59334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gray">
          <a:xfrm>
            <a:off x="8162518" y="6362780"/>
            <a:ext cx="980697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3152" y="658368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B1BB7DB-F3A1-4866-934E-9E359450D493}" type="datetime1">
              <a:rPr lang="en-US" altLang="ko-KR" smtClean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670048" y="6583680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302752" y="6583680"/>
            <a:ext cx="457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FF8CC5D-A65D-5946-99B5-645367A967AD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603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170" y="500353"/>
            <a:ext cx="3143689" cy="2322785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그림 한 장으로 보는 최신 서버 가이드북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19" y="6315781"/>
            <a:ext cx="160042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2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네트워크 기초 지식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 기술을 이해하기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1" y="1252728"/>
            <a:ext cx="8074152" cy="47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OSI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참조 모델과 프로토콜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15" y="968286"/>
            <a:ext cx="4465331" cy="53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프로토콜의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55" y="956222"/>
            <a:ext cx="6694889" cy="51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이더넷과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9" y="1580892"/>
            <a:ext cx="7468642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스위칭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2" y="1423707"/>
            <a:ext cx="6916115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7" y="1820925"/>
            <a:ext cx="7812105" cy="2962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9902" y="5655182"/>
            <a:ext cx="45572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통신할 상대를 식별할 때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사용한다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6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가지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" y="1323066"/>
            <a:ext cx="8337008" cy="22905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8" y="4222770"/>
            <a:ext cx="6678191" cy="16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라우팅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4" y="1085674"/>
            <a:ext cx="7420707" cy="51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ARP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02" y="1004033"/>
            <a:ext cx="6990036" cy="52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8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1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서버란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7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TCP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UDP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0" y="1679516"/>
            <a:ext cx="8042053" cy="252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번호의 사용법 </a:t>
            </a:r>
            <a:r>
              <a:rPr kumimoji="1" lang="ko-KR" altLang="en-US" sz="3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❶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7" y="1252728"/>
            <a:ext cx="7652122" cy="482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4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 번호의 사용법 </a:t>
            </a:r>
            <a:r>
              <a:rPr kumimoji="1" lang="ko-KR" altLang="en-US" sz="3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❷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5" y="1252728"/>
            <a:ext cx="7641753" cy="4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NAT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NAPT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" y="1340814"/>
            <a:ext cx="8291147" cy="32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3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서버 준비하기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5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서버를 이용할지를 선택한다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1562819"/>
            <a:ext cx="7792471" cy="42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5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온프레미스형과 클라우드형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2" y="1596883"/>
            <a:ext cx="3995354" cy="35920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28" y="1596883"/>
            <a:ext cx="3691363" cy="298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 서비스의 종류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2" y="1252728"/>
            <a:ext cx="5515745" cy="466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2" y="2931542"/>
            <a:ext cx="4906060" cy="400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2" y="4504760"/>
            <a:ext cx="4972744" cy="3905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9848" y="1744246"/>
            <a:ext cx="6781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메모리나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CPU,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 등과 같은 인프라를 제공하는 형태의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서비스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8300" y="3379023"/>
            <a:ext cx="739714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IaaS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확장판으로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애플리케이션을 가동하기 위한 플랫폼을 제공하는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형태의 클라우드 서비스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8300" y="4944804"/>
            <a:ext cx="739714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제공하는 형태의 클라우드 서비스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자사 또는 데이터 센터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1" y="1401662"/>
            <a:ext cx="3798394" cy="27131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86" y="1401662"/>
            <a:ext cx="3982906" cy="41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서버를 가상화할지 말지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1" y="1491365"/>
            <a:ext cx="5100671" cy="3812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1" y="3495273"/>
            <a:ext cx="5443571" cy="335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1157" y="1942072"/>
            <a:ext cx="748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가상화는 한 대의 서버를 많은 서버로 분할하여 이용하는 기술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가상화로 만든 서버를 가상 머신 또는 가상 서버라고 함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1157" y="3830892"/>
            <a:ext cx="748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쓸데없이 가상화하지 말고 물리 서버로 구축하여 시스템 전체로서의 퍼포먼스 저하를 방지하기 바랍니다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1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06503" y="5081796"/>
            <a:ext cx="43962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즉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서버란 네트워크의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에게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여러 가지 서비스를 제공하는 컴퓨터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4" y="1252728"/>
            <a:ext cx="5934806" cy="3154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4020" y="4239872"/>
            <a:ext cx="3278153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컴퓨터에서 서버는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클라이언트에게 서비스를 제공한다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35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가상화 소프트웨어의 종류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0873" y="1935565"/>
            <a:ext cx="808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호스트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형은 보통의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OS(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호스트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OS)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인스톨한 가상화 소프트웨어에서 가상 머신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게스트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OS)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작동시키는 가상화 기술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873" y="3830892"/>
            <a:ext cx="783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하이퍼바이저형은 서버에 직접 인스톨한 가상화 소프트웨어에서 가상 머신을 작동시키는 가상화 기술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" y="1606238"/>
            <a:ext cx="3984047" cy="3293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4" y="3444393"/>
            <a:ext cx="4423663" cy="35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케이스 모양을 고른다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0" y="1954914"/>
            <a:ext cx="2400347" cy="32940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024" y="1954914"/>
            <a:ext cx="2419547" cy="35139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78" y="1954914"/>
            <a:ext cx="2427677" cy="32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서버를 구성하는 부품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0" y="2504946"/>
            <a:ext cx="7935432" cy="1848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59204" y="4706620"/>
            <a:ext cx="53149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CPU, </a:t>
            </a:r>
            <a:r>
              <a:rPr lang="ko-KR" altLang="en-US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메모리</a:t>
            </a:r>
            <a:r>
              <a:rPr lang="en-US" altLang="ko-KR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 드라이브</a:t>
            </a:r>
            <a:r>
              <a:rPr lang="en-US" altLang="ko-KR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NIC</a:t>
            </a:r>
          </a:p>
        </p:txBody>
      </p:sp>
    </p:spTree>
    <p:extLst>
      <p:ext uri="{BB962C8B-B14F-4D97-AF65-F5344CB8AC3E}">
        <p14:creationId xmlns:p14="http://schemas.microsoft.com/office/powerpoint/2010/main" val="19206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UNIX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계열 서버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OS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Windows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계열 서버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OS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2" y="1635260"/>
            <a:ext cx="6495441" cy="20487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1" y="3945116"/>
            <a:ext cx="6495441" cy="19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8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어플라이언스 서버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170088"/>
            <a:ext cx="4300508" cy="4818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3984" y="2417858"/>
            <a:ext cx="309928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어플라이언스 서버는 전용 하드웨어에 서버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서비스를 제공하는 소프트웨어가 처음부터 인스톨되어 있는 서버입니다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96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가상 어플라이언스 서버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49" y="997750"/>
            <a:ext cx="6701089" cy="52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36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4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사내 서버의 기본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 서버의 배치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135520"/>
            <a:ext cx="6105081" cy="478955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147635" y="1135495"/>
            <a:ext cx="3547456" cy="10263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1" y="1325993"/>
            <a:ext cx="3314700" cy="2625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855676" y="4974620"/>
            <a:ext cx="1065073" cy="2733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26776" y="1318328"/>
            <a:ext cx="1512277" cy="2775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22388" y="4406246"/>
            <a:ext cx="3052541" cy="1556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88" y="4682233"/>
            <a:ext cx="2559765" cy="25487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521569" y="4682233"/>
            <a:ext cx="1160584" cy="2923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1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DHCP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8" y="985639"/>
            <a:ext cx="5785338" cy="4327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3" y="1514447"/>
            <a:ext cx="6646984" cy="45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DNS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911211"/>
            <a:ext cx="7458691" cy="52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시스템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그림 한 장으로 보는 최신 서버 가이드북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47346" y="4626399"/>
            <a:ext cx="80977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클라이언트로부터 리퀘스트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받아야 비로소 처리를 시작하여 서비스를 제공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〮 클라이언트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시스템은 서버에서 데이터를 일원적으로 쉽게 관리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9" y="1688948"/>
            <a:ext cx="4375879" cy="23115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69" y="2227184"/>
            <a:ext cx="1927080" cy="19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DNS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이중화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06" y="893961"/>
            <a:ext cx="5125972" cy="55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워크그룹과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Active Directory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도메인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8" y="1364877"/>
            <a:ext cx="6172200" cy="471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8" y="1969902"/>
            <a:ext cx="797353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워크그룹과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Active Directory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도메인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8" y="1314175"/>
            <a:ext cx="6172200" cy="4612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8" y="1933583"/>
            <a:ext cx="7877812" cy="38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Active Directory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도메인을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구성하는 장점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99" y="1767957"/>
            <a:ext cx="3201064" cy="3308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99" y="3503953"/>
            <a:ext cx="4326478" cy="295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3400" y="2077254"/>
            <a:ext cx="808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계정을 이용하면 그룹 계정별로 액세스 권한을 설정할 수 있으므로 설정의 번거로움을 해소할 수 있습니다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3400" y="3825110"/>
            <a:ext cx="808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정책을 사용하면 도메인 내의 규칙을 통일시킬 수가 있으며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일정한 보안 레벨을 유지할 수 있습니다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6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8808" y="5075682"/>
            <a:ext cx="7592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서버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LAN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WAN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같은 네트워크에서 다른 컴퓨터와 파일을 공유하거나 데이터를 주고받기 위해 사용하는 서버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8" y="1252728"/>
            <a:ext cx="7922712" cy="32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9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프린트 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8808" y="5075682"/>
            <a:ext cx="7592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프린트 서버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컴퓨터가 프린터를 공유하거나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NIC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내장하지 않은 프린터를 네트워크에 연결하기 위해 사용하는 서버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96" y="1558230"/>
            <a:ext cx="7392767" cy="25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SSO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8" y="1469204"/>
            <a:ext cx="5908430" cy="4460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8" y="2286000"/>
            <a:ext cx="7877276" cy="32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9" y="1489869"/>
            <a:ext cx="7974432" cy="38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프록시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169377"/>
            <a:ext cx="7199317" cy="50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SMTP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4" y="1252728"/>
            <a:ext cx="7881626" cy="46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 가지 서버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532851" y="5500600"/>
            <a:ext cx="6078298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사람에 따라 서비스를 부르는 호칭이나 개념이 다소 다를 뿐이지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본질적으로 크게 다른 것은 아닙니다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28" y="1269791"/>
            <a:ext cx="6275672" cy="40594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62146" y="1811215"/>
            <a:ext cx="2664069" cy="1179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4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POP3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2" y="1609133"/>
            <a:ext cx="7699248" cy="39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Microsoft Exchange Server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2" y="1494693"/>
            <a:ext cx="8300370" cy="438676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52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5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공개 서버의 기본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5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공개 서버의 배치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" y="1333393"/>
            <a:ext cx="8097716" cy="47899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82515" y="1333393"/>
            <a:ext cx="4308231" cy="12251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62955" y="5064262"/>
            <a:ext cx="3118338" cy="9760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45" y="1581778"/>
            <a:ext cx="3314700" cy="2625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25715" y="1581778"/>
            <a:ext cx="1450730" cy="2625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143" y="5239820"/>
            <a:ext cx="291611" cy="2509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42" y="5239821"/>
            <a:ext cx="1252904" cy="25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온프레미스 환경의 서버를 공개한다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1318846"/>
            <a:ext cx="7699248" cy="46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클라우드 환경의 서버를 공개한다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4" y="1697489"/>
            <a:ext cx="8288816" cy="36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4" y="1415562"/>
            <a:ext cx="6560809" cy="2231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1" y="1028786"/>
            <a:ext cx="5123533" cy="3867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157" y="3647312"/>
            <a:ext cx="5387874" cy="26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서버에서 하는 처리 </a:t>
            </a:r>
            <a:r>
              <a:rPr kumimoji="1" lang="ko-KR" altLang="en-US" sz="3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➊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4" y="1480369"/>
            <a:ext cx="5243029" cy="3969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2" y="2593730"/>
            <a:ext cx="8149240" cy="31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서버에서 하는 처리 </a:t>
            </a:r>
            <a:r>
              <a:rPr kumimoji="1" lang="ko-KR" altLang="en-US" sz="3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➋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4" y="1016013"/>
            <a:ext cx="5243029" cy="3752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407346"/>
            <a:ext cx="6755305" cy="4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SSL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59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6" y="1565030"/>
            <a:ext cx="8116327" cy="41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소프트웨어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36331" y="4966112"/>
            <a:ext cx="58029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구축한다는 것은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소프트웨어를 컴퓨터에 인스톨하여 실행시킨다는 것</a:t>
            </a:r>
            <a:endParaRPr lang="en-US" altLang="ko-KR" sz="15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1" y="1750266"/>
            <a:ext cx="5438766" cy="2799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15" y="1214923"/>
            <a:ext cx="4071405" cy="16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1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가지 암호화 기술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63" y="1146524"/>
            <a:ext cx="5410083" cy="3932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1" y="1795575"/>
            <a:ext cx="7729327" cy="19411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24" y="4279577"/>
            <a:ext cx="6260124" cy="18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SSL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지원하는 기술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2" y="1318846"/>
            <a:ext cx="5585929" cy="40684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2" y="2134358"/>
            <a:ext cx="8403978" cy="33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FTP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597769"/>
            <a:ext cx="5805737" cy="426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3" y="2719254"/>
            <a:ext cx="8112918" cy="22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0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애플리케이션 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9" y="1384677"/>
            <a:ext cx="5730203" cy="4265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7" y="2576146"/>
            <a:ext cx="8440428" cy="25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2" y="1521460"/>
            <a:ext cx="6236560" cy="4769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2" y="2507614"/>
            <a:ext cx="8396654" cy="29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VPN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001011"/>
            <a:ext cx="5770567" cy="4351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76" y="1565030"/>
            <a:ext cx="5845694" cy="47208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34408" y="5090746"/>
            <a:ext cx="2206869" cy="111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7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66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6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서버를 장애로부터 보호하기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서버에는 장애가 생기는 법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34408" y="5090746"/>
            <a:ext cx="2206869" cy="111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2" y="1569495"/>
            <a:ext cx="6151765" cy="4834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2891917"/>
            <a:ext cx="7974623" cy="21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RAID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8" y="1385795"/>
            <a:ext cx="5207860" cy="3946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0208" y="1995939"/>
            <a:ext cx="7592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RAID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개의 스토리지 드라이브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(HDD/SSD)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하나의 스토리지 드라이브처럼 보이게 해서 다중화와 고속화를 도모하는 기술입니다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87" y="3876293"/>
            <a:ext cx="8515953" cy="14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2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티밍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69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9398" y="1742023"/>
            <a:ext cx="77919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티밍은 여러 개의 물리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NIC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논리적으로 하나의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NIC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취급하는 기술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8" y="1246046"/>
            <a:ext cx="6306054" cy="4641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3" y="2888460"/>
            <a:ext cx="8262642" cy="216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기업에 있어서의 서버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1" y="1128010"/>
            <a:ext cx="8651631" cy="504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UPS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923483"/>
            <a:ext cx="5445252" cy="4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25" y="1340620"/>
            <a:ext cx="6517914" cy="18250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7" y="3224998"/>
            <a:ext cx="5073162" cy="3936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70" y="3640215"/>
            <a:ext cx="6207369" cy="26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클러스터링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91667"/>
            <a:ext cx="6629400" cy="35862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9398" y="1742023"/>
            <a:ext cx="7791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클러스터링은 여러 대의 서버를 네트워크로 연결하여 전체적으로 한 대의 서버처럼 보이게 하는 기술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0" y="1230343"/>
            <a:ext cx="6333275" cy="45992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부하분산 기술 </a:t>
            </a:r>
            <a:r>
              <a:rPr kumimoji="1" lang="ko-KR" altLang="en-US" sz="3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➊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" y="1605650"/>
            <a:ext cx="8680822" cy="398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부하분산 기술 </a:t>
            </a:r>
            <a:r>
              <a:rPr kumimoji="1" lang="ko-KR" altLang="en-US" sz="3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➋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5" y="1710965"/>
            <a:ext cx="8629665" cy="32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부하분산 기술 </a:t>
            </a:r>
            <a:r>
              <a:rPr kumimoji="1" lang="ko-KR" altLang="en-US" sz="3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➌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5" y="1811214"/>
            <a:ext cx="8591694" cy="32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광역 부하분산 기술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8" y="1262454"/>
            <a:ext cx="7833102" cy="48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8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76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7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서버 보안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인터넷에 숨어 있는 위협과 취약성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068220"/>
            <a:ext cx="6095883" cy="4542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0" y="1535616"/>
            <a:ext cx="8279540" cy="45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방화벽으로 서버를 보호한다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" y="1356182"/>
            <a:ext cx="5843176" cy="4358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1" y="2272229"/>
            <a:ext cx="8406018" cy="34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1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방화벽의 선택 방법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79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8" y="1676081"/>
            <a:ext cx="4595880" cy="2749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768" y="2203965"/>
            <a:ext cx="84057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최소한으로 필요한 보안 수준으로도 괜찮으면 </a:t>
            </a: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트래디셔널 방화벽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으로도 충분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관리를 편하게 하고 싶은 경우는 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UTM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 대한 사용자 트래픽을 애플리케이션 레벨에서 세세하게 제어하고 싶은 경우는 </a:t>
            </a: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차세대 방화벽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 공개하는 웹 서버를 애플리케이션 레벨에서 보호하고 싶다면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애플리케이션 방화벽</a:t>
            </a: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(WAF)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49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운용 관리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69848" y="5304006"/>
            <a:ext cx="5802923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구축하면 끝인 것이 아니라 </a:t>
            </a:r>
            <a:endParaRPr lang="en-US" altLang="ko-KR" sz="1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운용 관리를 할 필요가 있습니다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59" y="1252728"/>
            <a:ext cx="6836210" cy="35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보안 존과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배치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4408" y="1565030"/>
            <a:ext cx="2206869" cy="69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28" y="178920"/>
            <a:ext cx="4944090" cy="623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IDS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IPS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2" y="2669943"/>
            <a:ext cx="8590084" cy="31244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768" y="1252728"/>
            <a:ext cx="840576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네트워크를 흐르는 수상한 통신을 식별하여 관리자에게 통지하거나 통신을 차단하는 기능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6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UTM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6691" y="1107844"/>
            <a:ext cx="84057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UTM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가지 보안 기능을 한 대로 모은 방화벽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5" y="2068871"/>
            <a:ext cx="8493369" cy="1482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1" y="4445700"/>
            <a:ext cx="3490862" cy="2927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8238" y="4844207"/>
            <a:ext cx="7473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기능을 하나에 집어넣고 있기 때문에 </a:t>
            </a: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퍼포먼스의 저하에 주의</a:t>
            </a:r>
            <a:endParaRPr lang="en-US" altLang="ko-KR" b="1" dirty="0" smtClean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한 기능에 병목 현상이 일어나도 </a:t>
            </a: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기능만을 업그레이드 불가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2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차세대 방화벽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8769" y="1252728"/>
            <a:ext cx="748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차세대 방화벽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UTM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기능에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애플리케이션 식별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가시화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추가한 제품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4" y="2677923"/>
            <a:ext cx="8311958" cy="19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애플리케이션 방화벽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88" y="994962"/>
            <a:ext cx="6875423" cy="524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메일의 보안 대책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" y="3169074"/>
            <a:ext cx="8554916" cy="2704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769" y="1252728"/>
            <a:ext cx="74853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 보안 시스템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메일로 주고받는 데이터를 애플리케이션 레벨에서 감시하여 통신을 방어한다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92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86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830355" y="2775338"/>
            <a:ext cx="7499634" cy="1307324"/>
          </a:xfrm>
          <a:prstGeom prst="rect">
            <a:avLst/>
          </a:prstGeom>
          <a:solidFill>
            <a:srgbClr val="33ACB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8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장</a:t>
            </a:r>
            <a:r>
              <a:rPr lang="en-US" altLang="ko-KR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. </a:t>
            </a:r>
            <a:r>
              <a:rPr lang="ko-KR" altLang="en-US" sz="2800" b="1" dirty="0" smtClean="0">
                <a:solidFill>
                  <a:srgbClr val="FFFFFF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Arial"/>
              </a:rPr>
              <a:t>서버의 운용 관리</a:t>
            </a:r>
            <a:endParaRPr lang="en-US" altLang="ja-JP" sz="2800" b="1" dirty="0">
              <a:solidFill>
                <a:srgbClr val="FFFFFF"/>
              </a:solidFill>
              <a:effectLst/>
              <a:latin typeface="새굴림" panose="02030600000101010101" pitchFamily="18" charset="-127"/>
              <a:ea typeface="새굴림" panose="02030600000101010101" pitchFamily="18" charset="-127"/>
              <a:cs typeface="Arial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0354" y="2775338"/>
            <a:ext cx="83270" cy="13073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ja-JP" sz="2400" dirty="0">
              <a:solidFill>
                <a:srgbClr val="FFFFFF"/>
              </a:solidFill>
              <a:effectLst/>
              <a:latin typeface="Arial"/>
              <a:ea typeface="HGP創英角ｺﾞｼｯｸUB" pitchFamily="50" charset="-128"/>
              <a:cs typeface="Arial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4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운용 관리에서 수행하는 작업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87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83" y="1411390"/>
            <a:ext cx="6380833" cy="9318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66" y="2684418"/>
            <a:ext cx="6812068" cy="33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1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원격 관리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88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" y="1472710"/>
            <a:ext cx="8484577" cy="42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업데이트 프로그램의 인스톨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89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2" y="1074623"/>
            <a:ext cx="5730203" cy="433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64" y="1557187"/>
            <a:ext cx="4932621" cy="2482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9" y="1823063"/>
            <a:ext cx="5612316" cy="20316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64" y="4019347"/>
            <a:ext cx="6189921" cy="23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99" y="4274666"/>
            <a:ext cx="5368992" cy="19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8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서버와 네트워크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1004359" y="2559050"/>
            <a:ext cx="2563284" cy="431800"/>
          </a:xfrm>
          <a:prstGeom prst="roundRect">
            <a:avLst>
              <a:gd name="adj" fmla="val 0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</a:rPr>
              <a:t>플랫폼</a:t>
            </a:r>
            <a:endParaRPr kumimoji="1" lang="ja-JP" altLang="en-US" dirty="0">
              <a:solidFill>
                <a:srgbClr val="FFFFFF"/>
              </a:solidFill>
              <a:latin typeface="ＭＳ Ｐゴシック"/>
              <a:ea typeface="ＭＳ Ｐゴシック"/>
              <a:cs typeface="ＭＳ Ｐゴシック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69848" y="5435891"/>
            <a:ext cx="67904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클라이언트와 서버와의 거리는 가까운 경우도 있는가 하면 먼 경우도 있지만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179388" indent="-179388">
              <a:lnSpc>
                <a:spcPct val="150000"/>
              </a:lnSpc>
            </a:pPr>
            <a:r>
              <a:rPr lang="ko-KR" altLang="en-US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반드시 네트워크로 연결되어 있습니다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6" y="1263959"/>
            <a:ext cx="8302752" cy="35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업데이트 프로그램의 배포 관리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90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5" y="1318846"/>
            <a:ext cx="8016203" cy="47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0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백업과 복원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91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1" y="1318846"/>
            <a:ext cx="7846158" cy="22712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38" y="3978199"/>
            <a:ext cx="2152950" cy="457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38" y="4461224"/>
            <a:ext cx="2324424" cy="476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38" y="4966550"/>
            <a:ext cx="2343477" cy="4477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38" y="5447453"/>
            <a:ext cx="235300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커맨드로 네트워크의 </a:t>
            </a:r>
            <a: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kumimoji="1" lang="en-US" altLang="ko-KR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상태를 파악한다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92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6" y="1395530"/>
            <a:ext cx="6665841" cy="13937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6" y="2932100"/>
            <a:ext cx="7421175" cy="126429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6" y="4397046"/>
            <a:ext cx="6908408" cy="18454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16746" y="6057900"/>
            <a:ext cx="1105485" cy="18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커맨드로 장애를 찾아낸다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93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21469" y="5873262"/>
            <a:ext cx="2048608" cy="369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6746" y="6057900"/>
            <a:ext cx="1105485" cy="18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863512"/>
            <a:ext cx="6649798" cy="4819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7368" y="2532119"/>
            <a:ext cx="7485384" cy="277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➊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NIC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정상적으로 연결되어 있는지를 확인한다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➋ 기본 게이트웨이의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인식하고 있는지 확인하다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➌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목적하는 컴퓨터까지 통신 경로가 확보되어 있는지 확인한다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➍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방화벽에서 통신이 필터링되고 있지 않은지 확인한다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➎ DNS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이름 해결이 되어 있는지 확인한다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4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NTP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94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6746" y="6057900"/>
            <a:ext cx="1105485" cy="18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1765635"/>
            <a:ext cx="8302752" cy="377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Syslog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95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6746" y="6057900"/>
            <a:ext cx="1105485" cy="18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5" y="1877333"/>
            <a:ext cx="8443429" cy="3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SNMP </a:t>
            </a:r>
            <a:r>
              <a:rPr kumimoji="1" lang="ko-KR" altLang="en-US" sz="3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서버의 역할</a:t>
            </a:r>
            <a:endParaRPr kumimoji="1" lang="ja-JP" altLang="en-US" sz="3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8CC5D-A65D-5946-99B5-645367A967AD}" type="slidenum">
              <a:rPr kumimoji="1" lang="ja-JP" altLang="en-US" smtClean="0"/>
              <a:t>96</a:t>
            </a:fld>
            <a:endParaRPr kumimoji="1" lang="ja-JP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 한 장으로 보는 최신 서버 가이드북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9582" y="1318846"/>
            <a:ext cx="753756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6746" y="6057900"/>
            <a:ext cx="1105485" cy="18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67" y="2229918"/>
            <a:ext cx="4753638" cy="4286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05" y="2843130"/>
            <a:ext cx="2715004" cy="3905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68" y="3418237"/>
            <a:ext cx="270547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TM10237559[[fn=교육 테마]]</Template>
  <TotalTime>7529</TotalTime>
  <Words>1590</Words>
  <Application>Microsoft Office PowerPoint</Application>
  <PresentationFormat>화면 슬라이드 쇼(4:3)</PresentationFormat>
  <Paragraphs>350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10" baseType="lpstr">
      <vt:lpstr>HG丸ｺﾞｼｯｸM-PRO</vt:lpstr>
      <vt:lpstr>HGP創英角ｺﾞｼｯｸUB</vt:lpstr>
      <vt:lpstr>HY그래픽M</vt:lpstr>
      <vt:lpstr>ＭＳ Ｐゴシック</vt:lpstr>
      <vt:lpstr>나눔고딕</vt:lpstr>
      <vt:lpstr>나눔고딕 ExtraBold</vt:lpstr>
      <vt:lpstr>맑은 고딕</vt:lpstr>
      <vt:lpstr>새굴림</vt:lpstr>
      <vt:lpstr>Arial</vt:lpstr>
      <vt:lpstr>Calibri</vt:lpstr>
      <vt:lpstr>Candara</vt:lpstr>
      <vt:lpstr>Corbel</vt:lpstr>
      <vt:lpstr>Wingdings 3</vt:lpstr>
      <vt:lpstr>New_Education02</vt:lpstr>
      <vt:lpstr>PowerPoint 프레젠테이션</vt:lpstr>
      <vt:lpstr>PowerPoint 프레젠테이션</vt:lpstr>
      <vt:lpstr>서버</vt:lpstr>
      <vt:lpstr>클라이언트/서버 시스템</vt:lpstr>
      <vt:lpstr>여러 가지 서버</vt:lpstr>
      <vt:lpstr>서버 소프트웨어</vt:lpstr>
      <vt:lpstr>기업에 있어서의 서버</vt:lpstr>
      <vt:lpstr>서버의 운용 관리</vt:lpstr>
      <vt:lpstr>서버와 네트워크</vt:lpstr>
      <vt:lpstr>PowerPoint 프레젠테이션</vt:lpstr>
      <vt:lpstr>네트워크 기술을 이해하기</vt:lpstr>
      <vt:lpstr>OSI 참조 모델과 프로토콜</vt:lpstr>
      <vt:lpstr>프로토콜의 역할</vt:lpstr>
      <vt:lpstr>이더넷과 MAC 주소</vt:lpstr>
      <vt:lpstr>스위칭</vt:lpstr>
      <vt:lpstr>IP와 IP 주소</vt:lpstr>
      <vt:lpstr>여러 가지 IP 주소</vt:lpstr>
      <vt:lpstr>라우팅</vt:lpstr>
      <vt:lpstr>ARP</vt:lpstr>
      <vt:lpstr>TCP와 UDP</vt:lpstr>
      <vt:lpstr>포트 번호의 사용법 ❶</vt:lpstr>
      <vt:lpstr>포트 번호의 사용법 ❷</vt:lpstr>
      <vt:lpstr>NAT와 NAPT</vt:lpstr>
      <vt:lpstr>PowerPoint 프레젠테이션</vt:lpstr>
      <vt:lpstr>어떤 서버를 이용할지를 선택한다</vt:lpstr>
      <vt:lpstr>온프레미스형과 클라우드형</vt:lpstr>
      <vt:lpstr>클라우드 서비스의 종류</vt:lpstr>
      <vt:lpstr>자사 또는 데이터 센터</vt:lpstr>
      <vt:lpstr>서버를 가상화할지 말지</vt:lpstr>
      <vt:lpstr>가상화 소프트웨어의 종류</vt:lpstr>
      <vt:lpstr>서버의 케이스 모양을 고른다</vt:lpstr>
      <vt:lpstr>서버를 구성하는 부품</vt:lpstr>
      <vt:lpstr>UNIX 계열 서버 OS와 Windows 계열 서버 OS</vt:lpstr>
      <vt:lpstr>어플라이언스 서버</vt:lpstr>
      <vt:lpstr>가상 어플라이언스 서버</vt:lpstr>
      <vt:lpstr>PowerPoint 프레젠테이션</vt:lpstr>
      <vt:lpstr>사내 서버의 배치</vt:lpstr>
      <vt:lpstr>DHCP 서버의 역할</vt:lpstr>
      <vt:lpstr>DNS 서버의 역할</vt:lpstr>
      <vt:lpstr>DNS 서버의 이중화</vt:lpstr>
      <vt:lpstr>워크그룹과 Active Directory 도메인</vt:lpstr>
      <vt:lpstr>워크그룹과 Active Directory 도메인</vt:lpstr>
      <vt:lpstr>Active Directory 도메인을  구성하는 장점</vt:lpstr>
      <vt:lpstr>파일 서버의 역할</vt:lpstr>
      <vt:lpstr>프린트 서버의 역할</vt:lpstr>
      <vt:lpstr>SSO 서버의 역할</vt:lpstr>
      <vt:lpstr>SIP 서버의 역할</vt:lpstr>
      <vt:lpstr>프록시 서버의 역할</vt:lpstr>
      <vt:lpstr>SMTP 서버의 역할</vt:lpstr>
      <vt:lpstr>POP3 서버의 역할</vt:lpstr>
      <vt:lpstr>Microsoft Exchange Server의 역할</vt:lpstr>
      <vt:lpstr>PowerPoint 프레젠테이션</vt:lpstr>
      <vt:lpstr>공개 서버의 배치</vt:lpstr>
      <vt:lpstr>온프레미스 환경의 서버를 공개한다</vt:lpstr>
      <vt:lpstr>클라우드 환경의 서버를 공개한다</vt:lpstr>
      <vt:lpstr>웹 서버의 역할</vt:lpstr>
      <vt:lpstr>웹 서버에서 하는 처리 ➊</vt:lpstr>
      <vt:lpstr>웹 서버에서 하는 처리 ➋</vt:lpstr>
      <vt:lpstr>SSL 서버의 역할</vt:lpstr>
      <vt:lpstr>두 가지 암호화 기술</vt:lpstr>
      <vt:lpstr>SSL을 지원하는 기술</vt:lpstr>
      <vt:lpstr>FTP 서버의 역할</vt:lpstr>
      <vt:lpstr>웹 애플리케이션 서버의 역할</vt:lpstr>
      <vt:lpstr>데이터베이스 서버의 역할</vt:lpstr>
      <vt:lpstr>VPN 서버의 역할</vt:lpstr>
      <vt:lpstr>PowerPoint 프레젠테이션</vt:lpstr>
      <vt:lpstr>서버에는 장애가 생기는 법</vt:lpstr>
      <vt:lpstr>RAID</vt:lpstr>
      <vt:lpstr>티밍</vt:lpstr>
      <vt:lpstr>UPS</vt:lpstr>
      <vt:lpstr>클러스터링</vt:lpstr>
      <vt:lpstr>서버 부하분산 기술 ➊</vt:lpstr>
      <vt:lpstr>서버 부하분산 기술 ➋</vt:lpstr>
      <vt:lpstr>서버 부하분산 기술 ➌</vt:lpstr>
      <vt:lpstr>광역 부하분산 기술</vt:lpstr>
      <vt:lpstr>PowerPoint 프레젠테이션</vt:lpstr>
      <vt:lpstr>인터넷에 숨어 있는 위협과 취약성</vt:lpstr>
      <vt:lpstr>방화벽으로 서버를 보호한다</vt:lpstr>
      <vt:lpstr>방화벽의 선택 방법</vt:lpstr>
      <vt:lpstr>보안 존과  서버의 배치</vt:lpstr>
      <vt:lpstr>IDS와 IPS</vt:lpstr>
      <vt:lpstr>UTM</vt:lpstr>
      <vt:lpstr>차세대 방화벽</vt:lpstr>
      <vt:lpstr>웹 애플리케이션 방화벽</vt:lpstr>
      <vt:lpstr>메일의 보안 대책</vt:lpstr>
      <vt:lpstr>PowerPoint 프레젠테이션</vt:lpstr>
      <vt:lpstr>서버의 운용 관리에서 수행하는 작업</vt:lpstr>
      <vt:lpstr>서버의 원격 관리</vt:lpstr>
      <vt:lpstr>업데이트 프로그램의 인스톨</vt:lpstr>
      <vt:lpstr>업데이트 프로그램의 배포 관리</vt:lpstr>
      <vt:lpstr>백업과 복원</vt:lpstr>
      <vt:lpstr>커맨드로 네트워크의  상태를 파악한다</vt:lpstr>
      <vt:lpstr>커맨드로 장애를 찾아낸다</vt:lpstr>
      <vt:lpstr>NTP 서버의 역할</vt:lpstr>
      <vt:lpstr>Syslog 서버의 역할</vt:lpstr>
      <vt:lpstr>SNMP 서버의 역할</vt:lpstr>
    </vt:vector>
  </TitlesOfParts>
  <Company>NetCommerce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최동진</dc:creator>
  <cp:lastModifiedBy>최동진</cp:lastModifiedBy>
  <cp:revision>591</cp:revision>
  <dcterms:created xsi:type="dcterms:W3CDTF">2014-04-30T01:58:06Z</dcterms:created>
  <dcterms:modified xsi:type="dcterms:W3CDTF">2017-03-08T05:50:36Z</dcterms:modified>
</cp:coreProperties>
</file>